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04" r:id="rId4"/>
    <p:sldId id="258" r:id="rId5"/>
    <p:sldId id="259" r:id="rId6"/>
    <p:sldId id="305" r:id="rId7"/>
    <p:sldId id="260" r:id="rId8"/>
    <p:sldId id="261" r:id="rId9"/>
    <p:sldId id="306" r:id="rId10"/>
    <p:sldId id="262" r:id="rId11"/>
    <p:sldId id="263" r:id="rId12"/>
    <p:sldId id="307" r:id="rId13"/>
    <p:sldId id="264" r:id="rId14"/>
    <p:sldId id="265" r:id="rId15"/>
    <p:sldId id="266" r:id="rId16"/>
    <p:sldId id="308" r:id="rId17"/>
    <p:sldId id="267" r:id="rId18"/>
    <p:sldId id="268" r:id="rId19"/>
    <p:sldId id="269" r:id="rId20"/>
    <p:sldId id="270" r:id="rId21"/>
    <p:sldId id="309" r:id="rId22"/>
    <p:sldId id="271" r:id="rId23"/>
    <p:sldId id="272" r:id="rId24"/>
    <p:sldId id="310" r:id="rId25"/>
    <p:sldId id="273" r:id="rId26"/>
    <p:sldId id="275" r:id="rId27"/>
    <p:sldId id="311" r:id="rId28"/>
    <p:sldId id="276" r:id="rId29"/>
    <p:sldId id="277" r:id="rId30"/>
    <p:sldId id="312" r:id="rId31"/>
    <p:sldId id="278" r:id="rId32"/>
    <p:sldId id="279" r:id="rId33"/>
    <p:sldId id="313" r:id="rId34"/>
    <p:sldId id="280" r:id="rId35"/>
    <p:sldId id="281" r:id="rId36"/>
    <p:sldId id="314" r:id="rId37"/>
    <p:sldId id="282" r:id="rId38"/>
    <p:sldId id="284" r:id="rId39"/>
    <p:sldId id="315" r:id="rId40"/>
    <p:sldId id="285" r:id="rId41"/>
    <p:sldId id="286" r:id="rId42"/>
    <p:sldId id="287" r:id="rId43"/>
    <p:sldId id="316" r:id="rId44"/>
    <p:sldId id="288" r:id="rId45"/>
    <p:sldId id="289" r:id="rId46"/>
    <p:sldId id="317" r:id="rId47"/>
    <p:sldId id="290" r:id="rId48"/>
    <p:sldId id="291" r:id="rId49"/>
    <p:sldId id="318" r:id="rId50"/>
    <p:sldId id="292" r:id="rId51"/>
    <p:sldId id="293" r:id="rId52"/>
    <p:sldId id="294" r:id="rId53"/>
    <p:sldId id="319" r:id="rId54"/>
    <p:sldId id="295" r:id="rId55"/>
    <p:sldId id="296" r:id="rId56"/>
    <p:sldId id="320" r:id="rId57"/>
    <p:sldId id="297" r:id="rId58"/>
    <p:sldId id="298" r:id="rId59"/>
    <p:sldId id="321" r:id="rId60"/>
    <p:sldId id="299" r:id="rId61"/>
    <p:sldId id="300" r:id="rId62"/>
    <p:sldId id="301" r:id="rId63"/>
    <p:sldId id="302" r:id="rId64"/>
    <p:sldId id="303" r:id="rId6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19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13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333060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矿产资源及其分类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b386f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我国矿产资源概况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0cc0cc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矿产资源与国家安全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a723e2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保障我国矿产资源安全的措施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5e5d0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矿产资源与国家安全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e66bbba7ab66dfaac8#tid=68f7565aba80cb000ac8e35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XJ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_1#f76f3a5fc?pid=00cc0cc2e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[山东名校联盟2025二模]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石墨是一种具有战略意义的矿产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它在国防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航空航天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核能等领域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有着不可替代的作用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我国是全球最大的石墨生产国和出口国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在全球石墨中低端产品市场供应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上占绝对优势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但石墨高端应用产品需要高价进口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我国商务部和海关总署联合发布公告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日起对部分石墨初级产品实施出口管制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8_1#d65f4c315?pid=f76f3a5fc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3.我国石墨高端应用产品需要高价进口，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主要原因是该类产品的生产受制于(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9_1#d65f4c315.bracket?pid=f76f3a5fc&amp;color=0,0,0&amp;vpa=3&amp;vtp=1"/>
          <p:cNvSpPr/>
          <p:nvPr/>
        </p:nvSpPr>
        <p:spPr>
          <a:xfrm>
            <a:off x="9248839" y="278365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8_2#d65f4c315.choices?pid=f76f3a5fc&amp;color=0,0,0&amp;vtp=1&amp;bbb=1"/>
          <p:cNvSpPr/>
          <p:nvPr/>
        </p:nvSpPr>
        <p:spPr>
          <a:xfrm>
            <a:off x="722376" y="32408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.原料供应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B.生产成本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C.市场需求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.加工技术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d65f4c315?vop=1&amp;pid=f76f3a5f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本题考查影响资源开发与国家安全的因素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。材料中指出我国是全球最大的石墨生产国和出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，说明原料供应充足，A错误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；材料中指出我国的石墨产品在全球石墨中低端市场供应上占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绝对优势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，说明我国的生产成本低，B错误；石墨在国防、航空航天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、核能等领域有不可替代的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，说明市场需求大，C错误；石墨高端应用产品对提纯工艺、精密加工等技术要求极高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国石墨产业深加工环节薄弱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，高端应用产品的研发能力不强，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对这些领域的核心技术积累不足，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依赖进口设备和专利授权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F1B6C-52B1-3EB8-1D1A-3AA1BC929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337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a130ed31a?pid=f76f3a5f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4.对部分石墨初级产品实施出口管制，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可能促使我国该行业(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2_1#a130ed31a.bracket?pid=f76f3a5fc&amp;color=0,0,0&amp;vpa=4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1_2#a130ed31a.choices?pid=f76f3a5f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.产品国际价格降低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B.产业转型升级加快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C.高端产品进口增加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.跨国贸易摩擦减少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_1#a130ed31a?vop=1&amp;pid=f76f3a5f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本题考查资源安全对国家安全的影响。我国对部分石墨初级产品实施出口管制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际市场上石墨初级产品数量减少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，根据供需关系可知，石墨初级产品国际价格可能升高，A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限制初级产品出口将迫使企业转向石墨高端应用产品领域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，推动技术迭代和产业转型升级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，高端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产品的进口数量有可能随之减少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，B正确，C错误；跨国贸易摩擦的成因复杂多元，涉及经济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、技术、制度及文化等多个维度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，对石墨初级产品实施出口管制可能会使我国该行业跨国贸易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摩擦增大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_2#a130ed31a?vop=1&amp;pid=f76f3a5fc&amp;color=0,0,0&amp;mp=1&amp;vtp=1&amp;bt=1&amp;bbb=1&amp;hb=1"/>
          <p:cNvSpPr/>
          <p:nvPr/>
        </p:nvSpPr>
        <p:spPr>
          <a:xfrm>
            <a:off x="722376" y="972000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【知识拓展】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出口管制是国家出于政治、经济、军事和对外政策的需要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，制定的关于商品出口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的法律和规章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，以对出口国别和出口商品实行控制。主要措施：（1）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对国内生产所需的原料，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半成品以及供应不足的商品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，实行出口许可证制，限量出口；（2）对战略物资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、尖端技术及先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进产品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，实行特种出口许可证制，严加控制；（3）承担某种国际义务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，对某类商品实行自动限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；（4）对出口商品质量价格等方面，国家加以管制，加强其竞争能力。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63EA8-E1A7-E7C4-7E47-7B651EB28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790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_1#c084361e9?pid=00cc0cc2e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[河南驻马店多校2025高二联考]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镍质地坚硬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延展性好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且耐高温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抗腐蚀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磁性强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在不锈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钢等领域应用广泛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截至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我国镍资源储量在世界镍资源储量中占比约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4.39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%。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为提升镍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矿资源安全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我国采取了加强技术出口等措施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下图示意我国市场镍供需趋势变化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含预测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14_2#c084361e9?pid=00cc0cc2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0520" y="2864046"/>
            <a:ext cx="3867912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a4ad9cf8e?pid=c084361e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5.2000—2020年我国镍矿资源安全形势严峻，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其直接原因是(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6_1#a4ad9cf8e.bracket?pid=c084361e9&amp;color=0,0,0&amp;vpa=5&amp;vtp=1"/>
          <p:cNvSpPr/>
          <p:nvPr/>
        </p:nvSpPr>
        <p:spPr>
          <a:xfrm>
            <a:off x="7681976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5_2#a4ad9cf8e.choices?pid=c084361e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.镍资源储量较少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.消费量增加速度远超生产量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C.进口渠道狭窄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.镍矿开采和冶炼工艺落后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1#a4ad9cf8e?vop=1&amp;pid=c084361e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本题考查矿产资源开发与国家安全现状。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2000—2020年我国镍生产量和消费量都呈增加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，但消费量增速远超生产量，导致我国镍矿资源安全形势严峻，A错误，B正确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。进口渠道狭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窄不是我国镍矿资源安全形势严峻的原因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，C错误。我国镍矿开采和冶炼工艺并不落后，D错误。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8a835e5f.fixed?pid=d5e5d0e2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8a835e5f.fixed?pid=d5e5d0e2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矿产资源与国家安全</a:t>
            </a:r>
            <a:endParaRPr lang="en-US" altLang="zh-CN" sz="4400" dirty="0"/>
          </a:p>
        </p:txBody>
      </p:sp>
      <p:pic>
        <p:nvPicPr>
          <p:cNvPr id="4" name="C_3#58a835e5f.fixed?pid=d5e5d0e2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8a835e5f.fixed?pid=d5e5d0e2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2#a4ad9cf8e?vop=1&amp;pid=c084361e9&amp;color=0,0,0&amp;mp=1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【关键点拨】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解答本题的关键是明确影响资源安全的因素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。资源安全问题的发生是自然环境与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人类社会共同作用的结果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，其影响因素主要包括资源禀赋、资源生产与供给能力、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资源消费需求，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其中资源禀赋是指资源类型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、数量、质量、分布等总体状况。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BA143-97C4-F96E-2CC2-D5E50F784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01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421b6b961?pid=c084361e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6.我国2020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年以来镍矿资源对外依存度变化的主要原因是(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9_1#421b6b961.bracket?pid=c084361e9&amp;color=0,0,0&amp;vpa=6&amp;vtp=1"/>
          <p:cNvSpPr/>
          <p:nvPr/>
        </p:nvSpPr>
        <p:spPr>
          <a:xfrm>
            <a:off x="73057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8_2#421b6b961.choices?pid=c084361e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A.完善镍资源的储备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、回收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.加大镍矿地质勘探投入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C.分散我国镍资源进口源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.压缩国内不锈钢等产能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1#421b6b961?vop=1&amp;pid=c084361e9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本题考查影响矿产资源与国家安全的因素。我国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2020年以来镍矿资源对外依存度明显下降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的主要原因是消费量下降导致的进口比例下降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，很可能是压缩国内不锈钢等产能，D正确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。完善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镍资源储备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、回收和分散我国镍资源进口源能起到稳定供给的作用，但不能改变对外依存度，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错误。由图可知，长期以来我国镍生产量在不断增加，故加大镍矿勘探投入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，增加国内镍资源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产量并不是主要原因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9A172-EDCD-E1AD-FEBF-B7B57C34A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371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1_1#8effd9fe8?pid=ca723e26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[福建泉厦五校2025高二联考]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资源安全在国家安全体系中居于基础地位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已成为我国经济可持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续发展的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瓶颈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影响着我国高质量发展的进程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商务部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海关总署发布的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于对镓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锗相关物项实施出口管制的公告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指出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为维护国家安全和利益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经国务院批准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决定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锗相关物项实施出口管制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该公告释放了减少初级矿产品出口的信号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2_1#1d0772b40?pid=8effd9fe8&amp;color=0,0,0&amp;vtp=1&amp;bt=1&amp;bbb=1">
            <a:extLst>
              <a:ext uri="{FF2B5EF4-FFF2-40B4-BE49-F238E27FC236}">
                <a16:creationId xmlns:a16="http://schemas.microsoft.com/office/drawing/2014/main" id="{B2AF8E13-113C-7B10-86E3-50A21C1E9520}"/>
              </a:ext>
            </a:extLst>
          </p:cNvPr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7.我国减少初级矿产品出口，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3_1#1d0772b40.bracket?pid=8effd9fe8&amp;color=0,0,0&amp;vpa=7&amp;vtp=1">
            <a:extLst>
              <a:ext uri="{FF2B5EF4-FFF2-40B4-BE49-F238E27FC236}">
                <a16:creationId xmlns:a16="http://schemas.microsoft.com/office/drawing/2014/main" id="{948C3F4C-1EA2-754D-F5E7-6081BA95E9FB}"/>
              </a:ext>
            </a:extLst>
          </p:cNvPr>
          <p:cNvSpPr/>
          <p:nvPr/>
        </p:nvSpPr>
        <p:spPr>
          <a:xfrm>
            <a:off x="5451539" y="278365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22_2#1d0772b40.choices?pid=8effd9fe8&amp;color=0,0,0&amp;vtp=1&amp;bbb=1">
            <a:extLst>
              <a:ext uri="{FF2B5EF4-FFF2-40B4-BE49-F238E27FC236}">
                <a16:creationId xmlns:a16="http://schemas.microsoft.com/office/drawing/2014/main" id="{40765694-C040-CDBC-C44E-30725756FFAF}"/>
              </a:ext>
            </a:extLst>
          </p:cNvPr>
          <p:cNvSpPr/>
          <p:nvPr/>
        </p:nvSpPr>
        <p:spPr>
          <a:xfrm>
            <a:off x="722376" y="324974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8522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.抬高国际市场矿产品价格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.提高矿产品附加值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8522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C.缓解生态环境恶化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.保护国内相关产业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1d0772b40?vop=1&amp;pid=8effd9fe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本题考查保障资源安全的措施及影响。我国减少初级矿产品出口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，主要作用是将初级矿产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品留在国内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，促使企业发展下游产业，延长相关的产业链，增加附加值，B正确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。减少初级矿产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品出口可能在短期内对国际市场供应产生影响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，进而影响价格，但这并非主要目的，A错误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产开采确实可能对生态环境造成破坏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，但减少出口的直接目的是管控资源流向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，而非从根本上解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决开采环节的生态问题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，C错误。可能对生产初级矿产品的相关产业产生不利影响，D错误。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B09F6-D100-A457-3AB7-6962CB02D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1074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5_1#2eef47b8c?pid=8effd9fe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8.我国采取的镓、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锗资源出口管制措施对我国国家安全的作用是(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6_1#2eef47b8c.bracket?pid=8effd9fe8&amp;color=0,0,0&amp;vpa=8&amp;vtp=1"/>
          <p:cNvSpPr/>
          <p:nvPr/>
        </p:nvSpPr>
        <p:spPr>
          <a:xfrm>
            <a:off x="799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5_2#2eef47b8c?pid=8effd9fe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8522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①加大资源开发力度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②增加资源的储量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8522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③维护相关产业链安全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④提高资源的利用率</a:t>
            </a:r>
            <a:endParaRPr lang="en-US" altLang="zh-CN" sz="2000" dirty="0"/>
          </a:p>
        </p:txBody>
      </p:sp>
      <p:sp>
        <p:nvSpPr>
          <p:cNvPr id="5" name="QC_6_BD.25_3#2eef47b8c.choices?pid=8effd9fe8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7_1#2eef47b8c?vop=1&amp;pid=8effd9fe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本题考查保障资源安全对国家安全的影响。我国对镓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、锗资源采取出口管制措施可能会降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低资源开发力度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，①错误。限制出口虽能减少资源外流，延缓资源储量减少的速度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，但却无法增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，②错误。镓、锗等出口量减少，国内相关中下游产业原料供应变得更加充足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，利于维护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产业链安全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，③正确。出口管制会倒逼国内企业减少“粗放式出口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”，转向深加工以提高资源利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，提升附加值，④正确。故选B。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828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1C542-50D8-2B5C-0EA0-FAB85A594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919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8_1#1a6d1e2f3?pid=ca723e26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[四川仁寿一中2025质量检测]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2021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国家发展和改革委员会会同国家粮食和物资储备局通过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网络公开竞价方式向国内市场投放了第一批国家储备有色金属共计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万吨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工业和信息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化部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国家发展和改革委员会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国家粮食和物资储备局等七部门联合印发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有色金属行业稳增长工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作方案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鼓励企业积极拓展初级产品进口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下图示意国家储备的功能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pic>
        <p:nvPicPr>
          <p:cNvPr id="3" name="QM_5_BD.28_2#1a6d1e2f3?pid=ca723e26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864046"/>
            <a:ext cx="2916936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29_1#70363f496?pid=1a6d1e2f3&amp;color=0,0,0&amp;vtp=1&amp;bbb=1"/>
          <p:cNvSpPr/>
          <p:nvPr/>
        </p:nvSpPr>
        <p:spPr>
          <a:xfrm>
            <a:off x="722376" y="36514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此次将国家储备的有色金属投放国内市场的主要目的是(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0_1#70363f496.bracket?pid=1a6d1e2f3&amp;color=0,0,0&amp;vpa=9&amp;vtp=1"/>
          <p:cNvSpPr/>
          <p:nvPr/>
        </p:nvSpPr>
        <p:spPr>
          <a:xfrm>
            <a:off x="7229539" y="3651446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29_2#70363f496.choices?pid=1a6d1e2f3&amp;color=0,0,0&amp;vtp=1&amp;bbb=1"/>
          <p:cNvSpPr/>
          <p:nvPr/>
        </p:nvSpPr>
        <p:spPr>
          <a:xfrm>
            <a:off x="722376" y="4104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.稳定价格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B.获取利润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C.鼓励消费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.应对急需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1_1#70363f496?vop=1&amp;pid=1a6d1e2f3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本题考查资源安全问题。根据材料及图示分析可知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，此次将国家储备的有色金属投放国内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市场主要目的是对市场进行宏观调控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，稳定价格，A正确；据图可知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，获取利润和鼓励消费不是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国家储备的功能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，B、C错误；若是应对急需，则不应采用“公开竞价”的方式，D错误。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D00F2-5369-AB11-5E76-2130E10F5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5367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2_1#21298df24?pid=1a6d1e2f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我国鼓励企业积极拓展初级产品进口可以(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_1#21298df24.bracket?pid=1a6d1e2f3&amp;color=0,0,0&amp;vpa=10&amp;vtp=1"/>
          <p:cNvSpPr/>
          <p:nvPr/>
        </p:nvSpPr>
        <p:spPr>
          <a:xfrm>
            <a:off x="5854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2_2#21298df24?pid=1a6d1e2f3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①保障资源安全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②提升产品质量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③降低能源消耗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减轻环境污染</a:t>
            </a:r>
            <a:endParaRPr lang="en-US" altLang="zh-CN" sz="2000" dirty="0"/>
          </a:p>
        </p:txBody>
      </p:sp>
      <p:sp>
        <p:nvSpPr>
          <p:cNvPr id="5" name="QC_6_BD.32_3#21298df24.choices?pid=1a6d1e2f3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4_1#21298df24?vop=1&amp;pid=1a6d1e2f3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本题考查资源进口对国家安全的影响。进口初级产品对提升产品质量影响不大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，提升产品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质量的关键是技术投入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，②错误。进口各种资源有利于增加国内资源储备，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保障国家的资源安全，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正确；进口初级产品，可以省去原料开采和初级产品加工的环节，从而起到降低能源消耗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轻环境污染的作用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，③④正确。故选C。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35842-C6F3-ACF3-0161-912F2D2033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23834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5_1#0e6f9ec15?pid=ca723e26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[陕西西安长安一中2025高二开学考]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在新能源技术高速发展背景下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全球锂产业链资源端利润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多国将锂矿资源列为国家战略性资源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并出台一系列保护政策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津巴布韦则全面禁止上游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产品出口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我国锂产业链中游产能位居世界前列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但有学者预测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未来我国本土锂产业链中下游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企业或将有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抱团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向海外转移的趋势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下图为锂产业链示意图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35_2#0e6f9ec15?pid=ca723e26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3864" y="2864046"/>
            <a:ext cx="5221224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36_1#cd5812c51?pid=0e6f9ec15&amp;color=0,0,0&amp;vtp=1&amp;bt=1&amp;bbb=1">
            <a:extLst>
              <a:ext uri="{FF2B5EF4-FFF2-40B4-BE49-F238E27FC236}">
                <a16:creationId xmlns:a16="http://schemas.microsoft.com/office/drawing/2014/main" id="{3C20CC89-BE40-DF98-AD5D-850820FCD57B}"/>
              </a:ext>
            </a:extLst>
          </p:cNvPr>
          <p:cNvSpPr/>
          <p:nvPr/>
        </p:nvSpPr>
        <p:spPr>
          <a:xfrm>
            <a:off x="722376" y="45277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我国本土锂产业链中下游企业向国外转移的主要推力是(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7_1#cd5812c51.bracket?pid=0e6f9ec15&amp;color=0,0,0&amp;vpa=11&amp;vtp=1">
            <a:extLst>
              <a:ext uri="{FF2B5EF4-FFF2-40B4-BE49-F238E27FC236}">
                <a16:creationId xmlns:a16="http://schemas.microsoft.com/office/drawing/2014/main" id="{C7803301-C8BC-DA31-5F1C-F820489DE756}"/>
              </a:ext>
            </a:extLst>
          </p:cNvPr>
          <p:cNvSpPr/>
          <p:nvPr/>
        </p:nvSpPr>
        <p:spPr>
          <a:xfrm>
            <a:off x="7378764" y="4527746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36_2#cd5812c51.choices?pid=0e6f9ec15&amp;color=0,0,0&amp;vtp=1&amp;bbb=1">
            <a:extLst>
              <a:ext uri="{FF2B5EF4-FFF2-40B4-BE49-F238E27FC236}">
                <a16:creationId xmlns:a16="http://schemas.microsoft.com/office/drawing/2014/main" id="{8EFB0B34-7763-834D-71A2-639EC142B8CF}"/>
              </a:ext>
            </a:extLst>
          </p:cNvPr>
          <p:cNvSpPr/>
          <p:nvPr/>
        </p:nvSpPr>
        <p:spPr>
          <a:xfrm>
            <a:off x="722376" y="499040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.科技水平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B.市场狭小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C.资源供给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.锂矿储量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8_1#cd5812c51?vop=1&amp;pid=0e6f9ec1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本题考查资源开发与产业发展方向。由材料可知，我国新能源技术不断发展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，锂产业链中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游产能位居世界前列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，对锂矿资源的需求量不断提高，锂矿资源受到各国政策保护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，我国进口受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，锂资源不能满足国内激增的市场需求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，从而促使锂产业链中下游企业向国外转移以求稳定的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资源供给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，C正确；我国锂产业科技水平较高，A错误；我国人口众多，经济发展速度快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源技术高速发展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，锂产品市场广阔，B错误；我国盐湖众多，锂资源储量丰富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，影响企业转移的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关键因素是资源供给量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，而不是资源储量，D错误。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E7ECF-51DD-D54A-67A8-B365FE874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1531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e745f1fb8?pid=0333060e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1.我国天然气资源丰富，主要分布在中西部的众多盆地。我国正在实施大型基础设施建设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——西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气东输工程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天然气属于(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e745f1fb8.bracket?pid=0333060ed&amp;color=0,0,0&amp;vpa=1&amp;vtp=1"/>
          <p:cNvSpPr/>
          <p:nvPr/>
        </p:nvSpPr>
        <p:spPr>
          <a:xfrm>
            <a:off x="371640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e745f1fb8?pid=0333060ed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1794119" algn="l"/>
                <a:tab pos="3575538" algn="l"/>
                <a:tab pos="5356957" algn="l"/>
                <a:tab pos="7138376" algn="l"/>
                <a:tab pos="891979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①固态矿产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②液态矿产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③气态矿产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④能源矿产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⑤金属矿产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非金属矿产</a:t>
            </a:r>
            <a:endParaRPr lang="en-US" altLang="zh-CN" sz="2000" dirty="0"/>
          </a:p>
        </p:txBody>
      </p:sp>
      <p:sp>
        <p:nvSpPr>
          <p:cNvPr id="5" name="QC_5_BD.1_3#e745f1fb8.choices?pid=0333060ed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4f9116dea?pid=0e6f9ec15&amp;color=0,0,0&amp;vtp=1&amp;bt=1&amp;bbb=1"/>
          <p:cNvSpPr/>
          <p:nvPr/>
        </p:nvSpPr>
        <p:spPr>
          <a:xfrm>
            <a:off x="722376" y="9692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12.为抵御锂产业链风险，保护国家锂矿资源安全，实现可持续发展，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可以采取的措施有(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0_1#4f9116dea.bracket?pid=0e6f9ec15&amp;color=0,0,0&amp;vpa=12&amp;vtp=1"/>
          <p:cNvSpPr/>
          <p:nvPr/>
        </p:nvSpPr>
        <p:spPr>
          <a:xfrm>
            <a:off x="10668064" y="969264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39_2#4f9116dea?pid=0e6f9ec1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①集中发展产业链资源端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②提高盐湖提锂技术水平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③建设锂矿战略储备基地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④加大锂矿资源出口力度</a:t>
            </a:r>
            <a:endParaRPr lang="en-US" altLang="zh-CN" sz="2000" dirty="0"/>
          </a:p>
        </p:txBody>
      </p:sp>
      <p:sp>
        <p:nvSpPr>
          <p:cNvPr id="5" name="QC_6_BD.39_3#4f9116dea.choices?pid=0e6f9ec15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1_1#4f9116dea?vop=1&amp;pid=0e6f9ec15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本题考查保障资源安全的措施。由材料及所学分析可知，大力出口锂矿资源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、集中发展锂产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业链资源端会加快锂矿资源消耗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，不利于实现可持续发展，且危害我国锂矿资源安全，①④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进口锂矿资源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，建设锂矿战略储备基地，提高盐湖提锂技术水平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，可以提升我国锂矿资源的储备能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，高效利用锂矿资源，保护我国锂矿资源安全，有利于实现可持续发展，②③正确。故选D。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58b844f5.fixed?pid=d5e5d0e2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458b844f5.fixed?pid=d5e5d0e2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矿产资源与国家安全</a:t>
            </a:r>
            <a:endParaRPr lang="en-US" altLang="zh-CN" sz="4400" dirty="0"/>
          </a:p>
        </p:txBody>
      </p:sp>
      <p:pic>
        <p:nvPicPr>
          <p:cNvPr id="4" name="C_3#458b844f5.fixed?pid=d5e5d0e2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58b844f5.fixed?pid=d5e5d0e2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44662-F87C-61E2-D2D9-F7B3B43B4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3101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2_1#bfa9fb74c?pid=458b844f5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[山东省实验中学2024高二月考]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下图为无废矿山循环经济模式构想图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2_2#bfa9fb74c?pid=458b844f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1511496"/>
            <a:ext cx="1792224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43_1#754fc19db?pid=bfa9fb74c&amp;color=0,0,0&amp;vtp=1&amp;bbb=1"/>
          <p:cNvSpPr/>
          <p:nvPr/>
        </p:nvSpPr>
        <p:spPr>
          <a:xfrm>
            <a:off x="722376" y="335299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1.无废矿山循环经济模式中，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技术难度最大的是(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4_1#754fc19db.bracket?pid=bfa9fb74c&amp;color=0,0,0&amp;vpa=13&amp;vtp=1"/>
          <p:cNvSpPr/>
          <p:nvPr/>
        </p:nvSpPr>
        <p:spPr>
          <a:xfrm>
            <a:off x="6200839" y="3352996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43_2#754fc19db.choices?pid=bfa9fb74c&amp;color=0,0,0&amp;vtp=1&amp;bbb=1"/>
          <p:cNvSpPr/>
          <p:nvPr/>
        </p:nvSpPr>
        <p:spPr>
          <a:xfrm>
            <a:off x="722376" y="380600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.煤炭绿色开采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B.矿区固废集中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C.采空区域统计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.固废矿化封存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754fc19db?vop=1&amp;pid=bfa9fb74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本题考查读图分析能力。无废矿山循环经济模式中，技术难度最大的是固废矿化封存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将固体废弃物进行矿化处理并封存在地下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，防止对环境造成污染。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这需要高度先进的技术和设备，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并且需要确保封存过程安全可靠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，不会对环境造成二次污染，D符合题意。相比之下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，煤炭绿色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、矿区固废集中和采空区域统计等技术难度较小，A、B、C不符合题意。故选D。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4C21F-0C49-36A0-5D06-6D9D73112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37756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027f62649?pid=bfa9fb74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固废就地封存可以(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027f62649.bracket?pid=bfa9fb74c&amp;color=0,0,0&amp;vpa=14&amp;vtp=1"/>
          <p:cNvSpPr/>
          <p:nvPr/>
        </p:nvSpPr>
        <p:spPr>
          <a:xfrm>
            <a:off x="3165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6_2#027f62649.choices?pid=bfa9fb74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.减少煤炭开采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B.减小沉降风险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C.降低采煤成本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.提高地下水质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027f62649?vop=1&amp;pid=bfa9fb74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本题考查矿坑的治理。固废就地封存可以减小沉降风险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，即将固体废弃物进行矿化处理并封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存在地下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，增加地下支撑力，从而减小地面沉降的风险，B正确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；减少煤炭开采与固废就地封存无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直接联系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，A错误；降低采煤成本与固废就地封存关系不大，C错误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；提高地下水质与固废就地封存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的目的不符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，因为固废封存主要是为了减轻地面沉降风险，而不是提高地下水质，D错误。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B396F-6774-7730-07F2-3591D11AC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662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e745f1fb8?vop=1&amp;pid=0333060ed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本题考查矿产资源的分类。依据产出状态分类，天然气属于气态矿产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；依据特性及用途分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，天然气属于能源矿产。故③④正确，C正确。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9_1#7142b438a?pid=458b844f5&amp;color=0,0,0&amp;vtp=1&amp;bt=1&amp;bbb=1&amp;hb=1"/>
          <p:cNvSpPr/>
          <p:nvPr/>
        </p:nvSpPr>
        <p:spPr>
          <a:xfrm>
            <a:off x="722376" y="972000"/>
            <a:ext cx="10753344" cy="17478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[河北邯郸2025高二月考]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镓是一种战略性矿产资源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通常以伴生矿的形式存在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精炼提纯后的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镓金属主要应用于信息技术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高端装备制造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新能源等领域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中国镓金属储量和产量均居世界首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长期保持镓资源优势对维护国家安全具有重要意义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下图示意我国镓资源伴生矿的分布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#1</a:t>
            </a:r>
            <a:endParaRPr lang="en-US" altLang="zh-CN" sz="2000" dirty="0"/>
          </a:p>
        </p:txBody>
      </p:sp>
      <p:pic>
        <p:nvPicPr>
          <p:cNvPr id="3" name="QM_4_BD.49_2#7142b438a?pid=458b844f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680" y="2848171"/>
            <a:ext cx="3602736" cy="26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a770d3f7f?pid=7142b438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3.图中甲、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乙矿床类型分别是(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a770d3f7f.bracket?pid=7142b438a&amp;color=0,0,0&amp;vpa=15&amp;vtp=1"/>
          <p:cNvSpPr/>
          <p:nvPr/>
        </p:nvSpPr>
        <p:spPr>
          <a:xfrm>
            <a:off x="418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0_2#a770d3f7f.choices?pid=7142b438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015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A.钾盐矿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、铅锌矿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.煤矿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、铁矿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.铅锌矿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、煤矿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.铁矿、钾盐矿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a770d3f7f?vop=1&amp;pid=7142b438a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本题考查资源的类型与分布。由图可知，甲矿床类型主要分布在我国南方地区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，与我国有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色金属矿产的分布位置大体一致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，可能为铅锌矿；乙矿床类型主要分布在山西、内蒙古等地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我国煤炭资源的分布位置基本一致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，可能为煤矿，C正确，A、B、D错误。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6CFBF-1C54-DE52-4E90-D5F1BB2C7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8188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0e99e3764?pid=7142b438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有利于我国长期保持镓资源优势的措施是(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0e99e3764.bracket?pid=7142b438a&amp;color=0,0,0&amp;vpa=16&amp;vtp=1"/>
          <p:cNvSpPr/>
          <p:nvPr/>
        </p:nvSpPr>
        <p:spPr>
          <a:xfrm>
            <a:off x="5705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3_2#0e99e3764.choices?pid=7142b438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.有效管控开发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B.坚持出口优先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C.全面禁止开采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.扩大开采规模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0e99e3764?vop=1&amp;pid=7142b438a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本题考查保障资源安全的措施。我国长期保持镓资源优势的关键在于合理管控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、有序开采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和高效利用镓资源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，既能避免资源浪费和环境破坏，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又能确保镓资源在国内产业链中的战略供给，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正确；坚持出口优先，会使我国失去主动权，难以保障国内相关产业的长远需求，B错误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；全面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禁止开采会严重影响相关产业的发展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，不符合实际需求，C错误；扩大开采规模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，可能导致资源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过度消耗和环境污染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，不利于可持续发展，D错误。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43A93-AD1C-151D-BCAE-484AC7C6B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0939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8cc0f6d73?pid=7142b438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我国长期保持镓资源优势对维护国家安全的重要意义是(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7_1#8cc0f6d73.bracket?pid=7142b438a&amp;color=0,0,0&amp;vpa=17&amp;vtp=1"/>
          <p:cNvSpPr/>
          <p:nvPr/>
        </p:nvSpPr>
        <p:spPr>
          <a:xfrm>
            <a:off x="7229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6_2#8cc0f6d73.choices?pid=7142b438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.降低对外依存度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.保障战略性产业稳定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C.提升产品附加值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.培育创新型产业生态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8_1#8cc0f6d73?vop=1&amp;pid=7142b438a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本题考查保障资源安全的意义。信息技术、高端装备制造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、新能源等战略性产业对国家安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全极为重要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，由材料可知，镓在这些产业中不可或缺，保持镓资源优势能保障其稳定发展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维护国家安全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，B正确；我国镓资源丰富，对外依存度低，A错误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；提升产品附加值与维护国家安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全关系不大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，C错误；培育创新型产业生态与长期保持镓资源优势关系不大，D错误。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02219-326A-BE2C-E4F4-17A2E8942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70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EA9E9-C3BB-C619-F17C-E4A277AF7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240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9_1#41a735fb4?pid=458b844f5&amp;color=0,0,0&amp;vtp=1&amp;bt=1&amp;bbb=1&amp;hb=1"/>
          <p:cNvSpPr/>
          <p:nvPr/>
        </p:nvSpPr>
        <p:spPr>
          <a:xfrm>
            <a:off x="722376" y="972000"/>
            <a:ext cx="10753344" cy="26846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[甘肃武威2025高二期末]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阅读图文材料，完成下列要求。（20分）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锑是重要的战略资源之一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应用广泛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中国锑矿储量及生产量均位居世界第一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但锑产品深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加工技术相较于发达国家差距甚远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目前我国主要产锑区是湖南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锑精矿严重依赖进口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采导致国内锑资源保障能力呈现下降趋势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预计随着资源的进一步消耗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产量减少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价格上升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初级产业的低利润将会倒逼产业的升级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为我国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2019—2023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年锑矿砂及其精矿进口情况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年我国锑精矿进口来源国进口量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59_3#41a735fb4?iti=1&amp;htil=1&amp;pid=458b844f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6544" y="3985202"/>
            <a:ext cx="268833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59_4#41a735fb4?iti=2&amp;htil=1&amp;pid=458b844f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840" y="3793178"/>
            <a:ext cx="4133088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59_5#41a735fb4?iti=1&amp;htil=1&amp;pid=458b844f5&amp;color=0,0,0&amp;vtp=1"/>
          <p:cNvSpPr/>
          <p:nvPr/>
        </p:nvSpPr>
        <p:spPr>
          <a:xfrm>
            <a:off x="3312287" y="5794698"/>
            <a:ext cx="1968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59_6#41a735fb4?iti=2&amp;htil=1&amp;pid=458b844f5&amp;color=0,0,0&amp;vtp=1"/>
          <p:cNvSpPr/>
          <p:nvPr/>
        </p:nvSpPr>
        <p:spPr>
          <a:xfrm>
            <a:off x="8677847" y="5794698"/>
            <a:ext cx="219075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0_1#679b529a8?pid=41a735fb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（1）据图分析我国锑矿砂及其精矿进口量的主要特点。（6分）</a:t>
            </a:r>
            <a:endParaRPr lang="en-US" altLang="zh-CN" sz="2000" dirty="0"/>
          </a:p>
        </p:txBody>
      </p:sp>
      <p:sp>
        <p:nvSpPr>
          <p:cNvPr id="3" name="QO_5_AN.61_1#679b529a8?vop=1&amp;pid=41a735fb4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2019—2022年锑矿砂及其精矿进口量呈下降趋势；2023年进口量有所回升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；锑精矿进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口途径较为单一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，主要进口国是塔吉克斯坦、澳大利亚和俄罗斯。（6分）</a:t>
            </a:r>
            <a:endParaRPr lang="en-US" altLang="zh-CN" sz="2000" dirty="0"/>
          </a:p>
        </p:txBody>
      </p:sp>
      <p:sp>
        <p:nvSpPr>
          <p:cNvPr id="4" name="QO_5_AS.62_1#679b529a8?vop=1&amp;pid=41a735fb4&amp;color=0,0,0&amp;vtp=1&amp;bbb=1&amp;hb=1"/>
          <p:cNvSpPr/>
          <p:nvPr/>
        </p:nvSpPr>
        <p:spPr>
          <a:xfrm>
            <a:off x="722376" y="238576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本题考查读图分析能力。读图a可知，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2019—2022年我国锑矿砂及其精矿的进口量呈下降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,2023年略有回升;据图b可知,我国锑精矿进口国集中在塔吉克斯坦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、澳大利亚和俄罗斯三个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，说明锑精矿进口途径较为单一。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28586e8d5?pid=41a735fb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（2）从供求关系角度，说明我国锑矿资源安全存在的主要风险。（6分）</a:t>
            </a:r>
            <a:endParaRPr lang="en-US" altLang="zh-CN" sz="2000" dirty="0"/>
          </a:p>
        </p:txBody>
      </p:sp>
      <p:sp>
        <p:nvSpPr>
          <p:cNvPr id="3" name="QO_5_AN.64_1#28586e8d5?vop=1&amp;pid=41a735fb4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我国锑精矿需求量大，进口量大；锑精矿严重依赖进口，进口途径较为单一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；锑精矿加工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技术水平低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，以初级产品为主。（6分）</a:t>
            </a:r>
            <a:endParaRPr lang="en-US" altLang="zh-CN" sz="2000" dirty="0"/>
          </a:p>
        </p:txBody>
      </p:sp>
      <p:sp>
        <p:nvSpPr>
          <p:cNvPr id="4" name="QO_5_AS.65_1#28586e8d5?vop=1&amp;pid=41a735fb4&amp;color=0,0,0&amp;vtp=1&amp;bbb=1&amp;hb=1"/>
          <p:cNvSpPr/>
          <p:nvPr/>
        </p:nvSpPr>
        <p:spPr>
          <a:xfrm>
            <a:off x="722376" y="238576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本题考查资源安全问题的表现。由图文材料可知，我国锑精矿需求量大，进口量大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精矿加工技术水平低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，尤其是深加工技术较差，以初级产品为主，锑精矿严重依赖进口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，且进口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途径较为单一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【综合分析类】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f91d4fa8e?pid=41a735fb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（3）从开源节流的角度，简述保障我国锑矿资源安全的有效途径。（8分）</a:t>
            </a:r>
            <a:endParaRPr lang="en-US" altLang="zh-CN" sz="2000" dirty="0"/>
          </a:p>
        </p:txBody>
      </p:sp>
      <p:sp>
        <p:nvSpPr>
          <p:cNvPr id="3" name="QO_5_AN.67_1#f91d4fa8e?vop=1&amp;pid=41a735fb4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优化勘探开采；提高锑精矿加工工艺，提高锑矿资源的利用率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；建立健全锑矿资源储备制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；开辟进口新渠道，保障进口途径多元化；锑矿产品回收再利用。（任答四点得8分）</a:t>
            </a:r>
            <a:endParaRPr lang="en-US" altLang="zh-CN" sz="2000" dirty="0"/>
          </a:p>
        </p:txBody>
      </p:sp>
      <p:sp>
        <p:nvSpPr>
          <p:cNvPr id="4" name="QO_5_AS.68_1#f91d4fa8e?vop=1&amp;pid=41a735fb4&amp;color=0,0,0&amp;vtp=1&amp;bbb=1&amp;hb=1"/>
          <p:cNvSpPr/>
          <p:nvPr/>
        </p:nvSpPr>
        <p:spPr>
          <a:xfrm>
            <a:off x="722376" y="2385764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本题考查保障资源安全的途径。保障我国锑矿资源安全应提高勘探技术，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优化勘探开采；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应建立锑矿资源储备库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，减轻国际市场供应波动对我国的影响；应增加进口渠道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，保障进口途径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多元化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；对锑矿产品回收再利用，增加锑的来源渠道；提高锑矿提纯技术，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提高锑精矿加工工艺，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提高锑矿资源的利用率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【建议措施类】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297eb99d?pid=8db386f3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我国矿产资源的特点是(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297eb99d.bracket?pid=8db386f35&amp;color=0,0,0&amp;vpa=2&amp;vtp=1"/>
          <p:cNvSpPr/>
          <p:nvPr/>
        </p:nvSpPr>
        <p:spPr>
          <a:xfrm>
            <a:off x="367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2297eb99d.choices?pid=8db386f35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A.矿产资源总量大，人均占有量高于世界平均水平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.矿产资源中富矿少，贫矿多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.开采中采富弃贫，提高了矿产资源的利用率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.矿产资源的地区分布不平衡，一般来说，东多西少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297eb99d?vop=1&amp;pid=8db386f35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本题考查我国矿产资源特点。我国矿产资源总量大，但人均占有量较少；富矿少，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贫矿多，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开采中采富弃贫造成了资源的浪费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；我国的矿产资源主要分布在中部和西部地区，故B正确，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14161-3B7B-9069-6167-BC25842EB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409673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1652</Words>
  <Application>Microsoft Office PowerPoint</Application>
  <PresentationFormat>宽屏</PresentationFormat>
  <Paragraphs>249</Paragraphs>
  <Slides>64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2025-10-22T00:23:08Z</dcterms:created>
  <dcterms:modified xsi:type="dcterms:W3CDTF">2025-10-22T00:54:12Z</dcterms:modified>
  <cp:category/>
  <cp:contentStatus/>
</cp:coreProperties>
</file>